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0" r:id="rId3"/>
    <p:sldId id="291" r:id="rId4"/>
  </p:sldIdLst>
  <p:sldSz cx="10058400" cy="7772400"/>
  <p:notesSz cx="6858000" cy="9144000"/>
  <p:defaultTextStyle>
    <a:defPPr>
      <a:defRPr lang="en-US"/>
    </a:defPPr>
    <a:lvl1pPr marL="0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92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586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879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173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466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758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052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344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8060" autoAdjust="0"/>
  </p:normalViewPr>
  <p:slideViewPr>
    <p:cSldViewPr snapToGrid="0" snapToObjects="1">
      <p:cViewPr varScale="1">
        <p:scale>
          <a:sx n="107" d="100"/>
          <a:sy n="107" d="100"/>
        </p:scale>
        <p:origin x="184" y="20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B9E29-EC97-F044-AE6E-4E706EDADFE9}" type="datetimeFigureOut">
              <a:t>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606B6-B7E1-8043-8EB7-56F291E442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1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69C08-6FB3-C940-9D38-3D08B64E653D}" type="datetimeFigureOut">
              <a:t>1/14/19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CC9AB-E465-2642-8045-70E64A1D4D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25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3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87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79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72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65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60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51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44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through the Four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teps of the Improvement Kata pattern, in numerical order.</a:t>
            </a:r>
          </a:p>
          <a:p>
            <a:pPr marL="171450" marR="0" indent="-171450" algn="l" defTabSz="45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points to notice:</a:t>
            </a:r>
            <a:endParaRPr lang="en-US" b="1"/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don't have to reach the big challenge right away</a:t>
            </a:r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path is not predictable or straight</a:t>
            </a:r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have to experiment to get to your next goal</a:t>
            </a:r>
            <a:endParaRPr lang="en-US" sz="1200" b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out the corresponding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poster in the room (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 1).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0F16F-5B0E-AA45-B676-6DB3E10BA1D7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80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through the Four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teps of the Improvement Kata pattern, in numerical order.</a:t>
            </a:r>
          </a:p>
          <a:p>
            <a:pPr marL="171450" marR="0" indent="-171450" algn="l" defTabSz="45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points to notice:</a:t>
            </a:r>
            <a:endParaRPr lang="en-US" b="1"/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don't have to reach the big challenge right away</a:t>
            </a:r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path is not predictable or straight</a:t>
            </a:r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have to experiment to get to your next goal</a:t>
            </a:r>
            <a:endParaRPr lang="en-US" sz="1200" b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out the corresponding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poster in the room (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 1).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0F16F-5B0E-AA45-B676-6DB3E10BA1D7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9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385-4277-0749-A28D-D098051369D7}" type="datetime1"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4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9AD6-7705-8A43-82B5-BA623E37D957}" type="datetime1"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1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B2EB-C6E4-094C-BF90-6C8D1EA18D25}" type="datetime1"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8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66AE-86BF-4E4E-B028-0911BAD2A455}" type="datetime1"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90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2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58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8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4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7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0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43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8B34-5A13-B44D-A3D9-59F33DC33D23}" type="datetime1"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2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0224-1C1D-D64E-B4E6-A825C200E2AB}" type="datetime1"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5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292" indent="0">
              <a:buNone/>
              <a:defRPr sz="2200" b="1"/>
            </a:lvl2pPr>
            <a:lvl3pPr marL="1018586" indent="0">
              <a:buNone/>
              <a:defRPr sz="2000" b="1"/>
            </a:lvl3pPr>
            <a:lvl4pPr marL="1527879" indent="0">
              <a:buNone/>
              <a:defRPr sz="1800" b="1"/>
            </a:lvl4pPr>
            <a:lvl5pPr marL="2037173" indent="0">
              <a:buNone/>
              <a:defRPr sz="1800" b="1"/>
            </a:lvl5pPr>
            <a:lvl6pPr marL="2546466" indent="0">
              <a:buNone/>
              <a:defRPr sz="1800" b="1"/>
            </a:lvl6pPr>
            <a:lvl7pPr marL="3055758" indent="0">
              <a:buNone/>
              <a:defRPr sz="1800" b="1"/>
            </a:lvl7pPr>
            <a:lvl8pPr marL="3565052" indent="0">
              <a:buNone/>
              <a:defRPr sz="1800" b="1"/>
            </a:lvl8pPr>
            <a:lvl9pPr marL="4074344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292" indent="0">
              <a:buNone/>
              <a:defRPr sz="2200" b="1"/>
            </a:lvl2pPr>
            <a:lvl3pPr marL="1018586" indent="0">
              <a:buNone/>
              <a:defRPr sz="2000" b="1"/>
            </a:lvl3pPr>
            <a:lvl4pPr marL="1527879" indent="0">
              <a:buNone/>
              <a:defRPr sz="1800" b="1"/>
            </a:lvl4pPr>
            <a:lvl5pPr marL="2037173" indent="0">
              <a:buNone/>
              <a:defRPr sz="1800" b="1"/>
            </a:lvl5pPr>
            <a:lvl6pPr marL="2546466" indent="0">
              <a:buNone/>
              <a:defRPr sz="1800" b="1"/>
            </a:lvl6pPr>
            <a:lvl7pPr marL="3055758" indent="0">
              <a:buNone/>
              <a:defRPr sz="1800" b="1"/>
            </a:lvl7pPr>
            <a:lvl8pPr marL="3565052" indent="0">
              <a:buNone/>
              <a:defRPr sz="1800" b="1"/>
            </a:lvl8pPr>
            <a:lvl9pPr marL="4074344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0D7C-DC17-E04A-9A0A-A211BA6739B5}" type="datetime1">
              <a:t>1/14/19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6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8C2-8548-5E49-9FED-D122CA289583}" type="datetime1">
              <a:t>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8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96D9-A7A1-3D4D-A33D-B3311A68AA58}" type="datetime1">
              <a:t>1/14/19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8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3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3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292" indent="0">
              <a:buNone/>
              <a:defRPr sz="1300"/>
            </a:lvl2pPr>
            <a:lvl3pPr marL="1018586" indent="0">
              <a:buNone/>
              <a:defRPr sz="1100"/>
            </a:lvl3pPr>
            <a:lvl4pPr marL="1527879" indent="0">
              <a:buNone/>
              <a:defRPr sz="1000"/>
            </a:lvl4pPr>
            <a:lvl5pPr marL="2037173" indent="0">
              <a:buNone/>
              <a:defRPr sz="1000"/>
            </a:lvl5pPr>
            <a:lvl6pPr marL="2546466" indent="0">
              <a:buNone/>
              <a:defRPr sz="1000"/>
            </a:lvl6pPr>
            <a:lvl7pPr marL="3055758" indent="0">
              <a:buNone/>
              <a:defRPr sz="1000"/>
            </a:lvl7pPr>
            <a:lvl8pPr marL="3565052" indent="0">
              <a:buNone/>
              <a:defRPr sz="1000"/>
            </a:lvl8pPr>
            <a:lvl9pPr marL="40743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DACD-36A2-AA41-B691-EAD157769394}" type="datetime1"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292" indent="0">
              <a:buNone/>
              <a:defRPr sz="3100"/>
            </a:lvl2pPr>
            <a:lvl3pPr marL="1018586" indent="0">
              <a:buNone/>
              <a:defRPr sz="2700"/>
            </a:lvl3pPr>
            <a:lvl4pPr marL="1527879" indent="0">
              <a:buNone/>
              <a:defRPr sz="2200"/>
            </a:lvl4pPr>
            <a:lvl5pPr marL="2037173" indent="0">
              <a:buNone/>
              <a:defRPr sz="2200"/>
            </a:lvl5pPr>
            <a:lvl6pPr marL="2546466" indent="0">
              <a:buNone/>
              <a:defRPr sz="2200"/>
            </a:lvl6pPr>
            <a:lvl7pPr marL="3055758" indent="0">
              <a:buNone/>
              <a:defRPr sz="2200"/>
            </a:lvl7pPr>
            <a:lvl8pPr marL="3565052" indent="0">
              <a:buNone/>
              <a:defRPr sz="2200"/>
            </a:lvl8pPr>
            <a:lvl9pPr marL="4074344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292" indent="0">
              <a:buNone/>
              <a:defRPr sz="1300"/>
            </a:lvl2pPr>
            <a:lvl3pPr marL="1018586" indent="0">
              <a:buNone/>
              <a:defRPr sz="1100"/>
            </a:lvl3pPr>
            <a:lvl4pPr marL="1527879" indent="0">
              <a:buNone/>
              <a:defRPr sz="1000"/>
            </a:lvl4pPr>
            <a:lvl5pPr marL="2037173" indent="0">
              <a:buNone/>
              <a:defRPr sz="1000"/>
            </a:lvl5pPr>
            <a:lvl6pPr marL="2546466" indent="0">
              <a:buNone/>
              <a:defRPr sz="1000"/>
            </a:lvl6pPr>
            <a:lvl7pPr marL="3055758" indent="0">
              <a:buNone/>
              <a:defRPr sz="1000"/>
            </a:lvl7pPr>
            <a:lvl8pPr marL="3565052" indent="0">
              <a:buNone/>
              <a:defRPr sz="1000"/>
            </a:lvl8pPr>
            <a:lvl9pPr marL="40743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A496-666C-F445-ABCE-BC7422DD1264}" type="datetime1"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3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58" tIns="50929" rIns="101858" bIns="5092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3"/>
            <a:ext cx="9052560" cy="5129425"/>
          </a:xfrm>
          <a:prstGeom prst="rect">
            <a:avLst/>
          </a:prstGeom>
        </p:spPr>
        <p:txBody>
          <a:bodyPr vert="horz" lIns="101858" tIns="50929" rIns="101858" bIns="509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0AF8-5B2F-E649-B5E7-4B2A3E943C7D}" type="datetime1"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3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0929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70" indent="-381970" algn="l" defTabSz="50929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601" indent="-318309" algn="l" defTabSz="50929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233" indent="-254646" algn="l" defTabSz="50929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525" indent="-254646" algn="l" defTabSz="50929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819" indent="-254646" algn="l" defTabSz="50929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112" indent="-254646" algn="l" defTabSz="50929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406" indent="-254646" algn="l" defTabSz="50929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698" indent="-254646" algn="l" defTabSz="50929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992" indent="-254646" algn="l" defTabSz="50929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92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586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879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173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466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758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052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344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50725" y="2963795"/>
            <a:ext cx="6989053" cy="2760120"/>
          </a:xfrm>
          <a:prstGeom prst="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43835" y="846533"/>
            <a:ext cx="7598529" cy="1931811"/>
          </a:xfrm>
          <a:prstGeom prst="rect">
            <a:avLst/>
          </a:prstGeom>
          <a:noFill/>
        </p:spPr>
        <p:txBody>
          <a:bodyPr wrap="none" lIns="91418" tIns="45710" rIns="91418" bIns="4571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300" b="1">
                <a:latin typeface="Helvetica"/>
                <a:cs typeface="Helvetica"/>
              </a:rPr>
              <a:t>WALL POSTER</a:t>
            </a:r>
          </a:p>
          <a:p>
            <a:pPr algn="ctr">
              <a:lnSpc>
                <a:spcPct val="90000"/>
              </a:lnSpc>
            </a:pPr>
            <a:r>
              <a:rPr lang="en-US" sz="4300" b="1">
                <a:latin typeface="Helvetica"/>
                <a:cs typeface="Helvetica"/>
              </a:rPr>
              <a:t>for</a:t>
            </a:r>
          </a:p>
          <a:p>
            <a:pPr algn="ctr">
              <a:lnSpc>
                <a:spcPct val="90000"/>
              </a:lnSpc>
            </a:pPr>
            <a:r>
              <a:rPr lang="en-US" sz="4300" b="1" i="1">
                <a:latin typeface="Helvetica"/>
                <a:cs typeface="Helvetica"/>
              </a:rPr>
              <a:t>KATA IN THE CLASSROOM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1169" y="3176602"/>
            <a:ext cx="6722984" cy="2336004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latin typeface="Helvetica"/>
                <a:cs typeface="Helvetica"/>
              </a:rPr>
              <a:t>Print one of the following posters in as large a size as possible.</a:t>
            </a: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b="1">
              <a:latin typeface="Helvetica"/>
              <a:cs typeface="Helvetica"/>
            </a:endParaRP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latin typeface="Helvetica"/>
                <a:cs typeface="Helvetica"/>
              </a:rPr>
              <a:t>Choose whichever version you prefer.</a:t>
            </a: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b="1">
              <a:latin typeface="Helvetica"/>
              <a:cs typeface="Helvetica"/>
            </a:endParaRP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latin typeface="Helvetica"/>
                <a:cs typeface="Helvetica"/>
              </a:rPr>
              <a:t>Print from the .pdf file for the best quality.</a:t>
            </a: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b="1">
              <a:latin typeface="Helvetica"/>
              <a:cs typeface="Helvetica"/>
            </a:endParaRP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latin typeface="Helvetica"/>
                <a:cs typeface="Helvetica"/>
              </a:rPr>
              <a:t>Black &amp; white printing is fine.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30202" y="304800"/>
            <a:ext cx="1422400" cy="1422400"/>
            <a:chOff x="279400" y="254000"/>
            <a:chExt cx="1422400" cy="1422400"/>
          </a:xfrm>
        </p:grpSpPr>
        <p:pic>
          <p:nvPicPr>
            <p:cNvPr id="12" name="Picture 11" descr="poster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54000"/>
              <a:ext cx="1422400" cy="14224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762000" y="828020"/>
              <a:ext cx="749300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800" b="1">
                  <a:solidFill>
                    <a:schemeClr val="bg1"/>
                  </a:solidFill>
                  <a:latin typeface="Helvetica"/>
                  <a:cs typeface="Helvetica"/>
                </a:rPr>
                <a:t>1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0836" y="7397883"/>
            <a:ext cx="2907746" cy="285754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en-US" sz="1200" b="1">
                <a:solidFill>
                  <a:schemeClr val="bg1">
                    <a:lumMod val="65000"/>
                  </a:schemeClr>
                </a:solidFill>
              </a:rPr>
              <a:t>Kata in the Classroom / katatogrow.com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089615"/>
            <a:ext cx="10058400" cy="757110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>
                <a:latin typeface="Helvetica"/>
                <a:cs typeface="Helvetica"/>
              </a:rPr>
              <a:t>Alternatively, you can simply draw this diagram on a</a:t>
            </a:r>
          </a:p>
          <a:p>
            <a:pPr algn="ctr">
              <a:lnSpc>
                <a:spcPct val="90000"/>
              </a:lnSpc>
            </a:pPr>
            <a:r>
              <a:rPr lang="en-US" sz="2400" b="1">
                <a:latin typeface="Helvetica"/>
                <a:cs typeface="Helvetica"/>
              </a:rPr>
              <a:t>whiteboard or flipchart sheet before running the KiC exercise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7000" y="7162800"/>
            <a:ext cx="1989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latin typeface="Helvetica"/>
                <a:cs typeface="Helvetica"/>
              </a:rPr>
              <a:t>Page 1 of 3</a:t>
            </a:r>
          </a:p>
          <a:p>
            <a:pPr algn="r"/>
            <a:r>
              <a:rPr lang="en-US" sz="1400">
                <a:latin typeface="Helvetica"/>
                <a:cs typeface="Helvetica"/>
              </a:rPr>
              <a:t>Do not print this page</a:t>
            </a:r>
          </a:p>
        </p:txBody>
      </p:sp>
    </p:spTree>
    <p:extLst>
      <p:ext uri="{BB962C8B-B14F-4D97-AF65-F5344CB8AC3E}">
        <p14:creationId xmlns:p14="http://schemas.microsoft.com/office/powerpoint/2010/main" val="37819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1883635" y="3819719"/>
            <a:ext cx="3844943" cy="2394249"/>
          </a:xfrm>
          <a:custGeom>
            <a:avLst/>
            <a:gdLst>
              <a:gd name="connsiteX0" fmla="*/ 0 w 3495403"/>
              <a:gd name="connsiteY0" fmla="*/ 2112573 h 2112573"/>
              <a:gd name="connsiteX1" fmla="*/ 477789 w 3495403"/>
              <a:gd name="connsiteY1" fmla="*/ 2037124 h 2112573"/>
              <a:gd name="connsiteX2" fmla="*/ 754403 w 3495403"/>
              <a:gd name="connsiteY2" fmla="*/ 1521555 h 2112573"/>
              <a:gd name="connsiteX3" fmla="*/ 1458513 w 3495403"/>
              <a:gd name="connsiteY3" fmla="*/ 1521555 h 2112573"/>
              <a:gd name="connsiteX4" fmla="*/ 1697408 w 3495403"/>
              <a:gd name="connsiteY4" fmla="*/ 917963 h 2112573"/>
              <a:gd name="connsiteX5" fmla="*/ 1207046 w 3495403"/>
              <a:gd name="connsiteY5" fmla="*/ 867664 h 2112573"/>
              <a:gd name="connsiteX6" fmla="*/ 2112330 w 3495403"/>
              <a:gd name="connsiteY6" fmla="*/ 402395 h 2112573"/>
              <a:gd name="connsiteX7" fmla="*/ 2464385 w 3495403"/>
              <a:gd name="connsiteY7" fmla="*/ 867664 h 2112573"/>
              <a:gd name="connsiteX8" fmla="*/ 2690706 w 3495403"/>
              <a:gd name="connsiteY8" fmla="*/ 264072 h 2112573"/>
              <a:gd name="connsiteX9" fmla="*/ 2979894 w 3495403"/>
              <a:gd name="connsiteY9" fmla="*/ 0 h 2112573"/>
              <a:gd name="connsiteX10" fmla="*/ 3495403 w 3495403"/>
              <a:gd name="connsiteY10" fmla="*/ 12575 h 2112573"/>
              <a:gd name="connsiteX11" fmla="*/ 3495403 w 3495403"/>
              <a:gd name="connsiteY11" fmla="*/ 12575 h 2112573"/>
              <a:gd name="connsiteX12" fmla="*/ 3495403 w 3495403"/>
              <a:gd name="connsiteY12" fmla="*/ 12575 h 2112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95403" h="2112573">
                <a:moveTo>
                  <a:pt x="0" y="2112573"/>
                </a:moveTo>
                <a:lnTo>
                  <a:pt x="477789" y="2037124"/>
                </a:lnTo>
                <a:lnTo>
                  <a:pt x="754403" y="1521555"/>
                </a:lnTo>
                <a:lnTo>
                  <a:pt x="1458513" y="1521555"/>
                </a:lnTo>
                <a:lnTo>
                  <a:pt x="1697408" y="917963"/>
                </a:lnTo>
                <a:lnTo>
                  <a:pt x="1207046" y="867664"/>
                </a:lnTo>
                <a:lnTo>
                  <a:pt x="2112330" y="402395"/>
                </a:lnTo>
                <a:lnTo>
                  <a:pt x="2464385" y="867664"/>
                </a:lnTo>
                <a:lnTo>
                  <a:pt x="2690706" y="264072"/>
                </a:lnTo>
                <a:lnTo>
                  <a:pt x="2979894" y="0"/>
                </a:lnTo>
                <a:lnTo>
                  <a:pt x="3495403" y="12575"/>
                </a:lnTo>
                <a:lnTo>
                  <a:pt x="3495403" y="12575"/>
                </a:lnTo>
                <a:lnTo>
                  <a:pt x="3495403" y="12575"/>
                </a:lnTo>
              </a:path>
            </a:pathLst>
          </a:cu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1858" tIns="50929" rIns="101858" bIns="50929" rtlCol="0" anchor="ctr"/>
          <a:lstStyle/>
          <a:p>
            <a:pPr algn="ctr"/>
            <a:endParaRPr lang="en-US"/>
          </a:p>
        </p:txBody>
      </p:sp>
      <p:pic>
        <p:nvPicPr>
          <p:cNvPr id="54" name="Picture 53" descr="Stick Figure Climbing Stairs.jpg"/>
          <p:cNvPicPr>
            <a:picLocks noChangeAspect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38" b="100000" l="0" r="100000">
                        <a14:foregroundMark x1="61465" y1="7591" x2="61465" y2="75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581" y="4595648"/>
            <a:ext cx="663663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Oval 88"/>
          <p:cNvSpPr>
            <a:spLocks/>
          </p:cNvSpPr>
          <p:nvPr/>
        </p:nvSpPr>
        <p:spPr>
          <a:xfrm>
            <a:off x="451340" y="5457457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508119" y="5371949"/>
            <a:ext cx="2444912" cy="1041494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>
                <a:latin typeface="Helvetica"/>
                <a:cs typeface="Helvetica"/>
              </a:rPr>
              <a:t>Conduct Experiments</a:t>
            </a:r>
          </a:p>
          <a:p>
            <a:pPr>
              <a:lnSpc>
                <a:spcPct val="90000"/>
              </a:lnSpc>
            </a:pPr>
            <a:r>
              <a:rPr lang="en-US" sz="2200" b="1">
                <a:latin typeface="Helvetica"/>
                <a:cs typeface="Helvetica"/>
              </a:rPr>
              <a:t>to get there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05758" y="5761330"/>
            <a:ext cx="1469393" cy="946733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Helvetica"/>
                <a:cs typeface="Helvetica"/>
              </a:rPr>
              <a:t>Grasp the Current</a:t>
            </a:r>
          </a:p>
          <a:p>
            <a:pPr algn="ctr">
              <a:lnSpc>
                <a:spcPct val="90000"/>
              </a:lnSpc>
            </a:pPr>
            <a:r>
              <a:rPr lang="en-US" b="1">
                <a:latin typeface="Helvetica"/>
                <a:cs typeface="Helvetica"/>
              </a:rPr>
              <a:t>Condition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 flipV="1">
            <a:off x="4047281" y="4745948"/>
            <a:ext cx="466344" cy="799240"/>
          </a:xfrm>
          <a:prstGeom prst="straightConnector1">
            <a:avLst/>
          </a:prstGeom>
          <a:ln w="50800">
            <a:solidFill>
              <a:srgbClr val="000000"/>
            </a:solidFill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6401766" y="3016676"/>
            <a:ext cx="1707875" cy="841760"/>
          </a:xfrm>
          <a:prstGeom prst="straightConnector1">
            <a:avLst/>
          </a:prstGeom>
          <a:ln w="63500">
            <a:solidFill>
              <a:srgbClr val="000000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 flipV="1">
            <a:off x="3744709" y="5332110"/>
            <a:ext cx="777240" cy="207264"/>
          </a:xfrm>
          <a:prstGeom prst="straightConnector1">
            <a:avLst/>
          </a:prstGeom>
          <a:ln w="47625">
            <a:solidFill>
              <a:srgbClr val="000000"/>
            </a:solidFill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7118219" y="3257484"/>
            <a:ext cx="317500" cy="32004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14739" y="3067146"/>
            <a:ext cx="317500" cy="32004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>
            <a:spLocks/>
          </p:cNvSpPr>
          <p:nvPr/>
        </p:nvSpPr>
        <p:spPr>
          <a:xfrm>
            <a:off x="5523637" y="3057171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5580477" y="3315570"/>
            <a:ext cx="1440800" cy="1108932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Establish your Next</a:t>
            </a:r>
          </a:p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Target</a:t>
            </a:r>
          </a:p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Condition</a:t>
            </a:r>
            <a:endParaRPr lang="en-US">
              <a:latin typeface="Helvetica"/>
              <a:cs typeface="Helvetica"/>
            </a:endParaRPr>
          </a:p>
        </p:txBody>
      </p:sp>
      <p:sp>
        <p:nvSpPr>
          <p:cNvPr id="113" name="Oval 112"/>
          <p:cNvSpPr>
            <a:spLocks/>
          </p:cNvSpPr>
          <p:nvPr/>
        </p:nvSpPr>
        <p:spPr>
          <a:xfrm>
            <a:off x="8156211" y="2121157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8080832" y="2419421"/>
            <a:ext cx="1724005" cy="946733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Helvetica"/>
                <a:cs typeface="Helvetica"/>
              </a:rPr>
              <a:t>Get the Direction or</a:t>
            </a:r>
          </a:p>
          <a:p>
            <a:pPr algn="ctr">
              <a:lnSpc>
                <a:spcPct val="90000"/>
              </a:lnSpc>
            </a:pPr>
            <a:r>
              <a:rPr lang="en-US" b="1">
                <a:latin typeface="Helvetica"/>
                <a:cs typeface="Helvetica"/>
              </a:rPr>
              <a:t>Challenge</a:t>
            </a:r>
            <a:endParaRPr lang="en-US" spc="-150">
              <a:latin typeface="Helvetica"/>
              <a:cs typeface="Helvetic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80359" y="1497205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1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5853" y="4825314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latin typeface="Helvetica"/>
                <a:cs typeface="Helvetica"/>
              </a:rPr>
              <a:t>2</a:t>
            </a:r>
            <a:endParaRPr lang="en-US" sz="3500" b="1">
              <a:latin typeface="Helvetica"/>
              <a:cs typeface="Helvetic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38306" y="2421554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3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05445" y="4800763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4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342127"/>
            <a:ext cx="10058400" cy="1336255"/>
          </a:xfrm>
          <a:prstGeom prst="rect">
            <a:avLst/>
          </a:prstGeom>
          <a:noFill/>
        </p:spPr>
        <p:txBody>
          <a:bodyPr wrap="square" lIns="101846" tIns="50923" rIns="101846" bIns="50923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200" b="1">
                <a:latin typeface="Helvetica"/>
                <a:cs typeface="Helvetica"/>
              </a:rPr>
              <a:t>THE FOUR STEPS OF</a:t>
            </a:r>
          </a:p>
          <a:p>
            <a:pPr algn="ctr">
              <a:lnSpc>
                <a:spcPct val="95000"/>
              </a:lnSpc>
            </a:pPr>
            <a:r>
              <a:rPr lang="en-US" sz="4200" b="1">
                <a:latin typeface="Helvetica"/>
                <a:cs typeface="Helvetica"/>
              </a:rPr>
              <a:t>THE IMPROVEMENT KATA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89902" y="7327901"/>
            <a:ext cx="1828800" cy="307756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algn="r"/>
            <a:r>
              <a:rPr lang="en-US" sz="1400" b="1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Poster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0836" y="7397883"/>
            <a:ext cx="2907746" cy="285754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en-US" sz="1200" b="1">
                <a:solidFill>
                  <a:schemeClr val="bg1">
                    <a:lumMod val="65000"/>
                  </a:schemeClr>
                </a:solidFill>
              </a:rPr>
              <a:t>Kata in the Classroom / katatogrow.com</a:t>
            </a:r>
          </a:p>
        </p:txBody>
      </p:sp>
    </p:spTree>
    <p:extLst>
      <p:ext uri="{BB962C8B-B14F-4D97-AF65-F5344CB8AC3E}">
        <p14:creationId xmlns:p14="http://schemas.microsoft.com/office/powerpoint/2010/main" val="35307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1883635" y="3819719"/>
            <a:ext cx="3844943" cy="2394249"/>
          </a:xfrm>
          <a:custGeom>
            <a:avLst/>
            <a:gdLst>
              <a:gd name="connsiteX0" fmla="*/ 0 w 3495403"/>
              <a:gd name="connsiteY0" fmla="*/ 2112573 h 2112573"/>
              <a:gd name="connsiteX1" fmla="*/ 477789 w 3495403"/>
              <a:gd name="connsiteY1" fmla="*/ 2037124 h 2112573"/>
              <a:gd name="connsiteX2" fmla="*/ 754403 w 3495403"/>
              <a:gd name="connsiteY2" fmla="*/ 1521555 h 2112573"/>
              <a:gd name="connsiteX3" fmla="*/ 1458513 w 3495403"/>
              <a:gd name="connsiteY3" fmla="*/ 1521555 h 2112573"/>
              <a:gd name="connsiteX4" fmla="*/ 1697408 w 3495403"/>
              <a:gd name="connsiteY4" fmla="*/ 917963 h 2112573"/>
              <a:gd name="connsiteX5" fmla="*/ 1207046 w 3495403"/>
              <a:gd name="connsiteY5" fmla="*/ 867664 h 2112573"/>
              <a:gd name="connsiteX6" fmla="*/ 2112330 w 3495403"/>
              <a:gd name="connsiteY6" fmla="*/ 402395 h 2112573"/>
              <a:gd name="connsiteX7" fmla="*/ 2464385 w 3495403"/>
              <a:gd name="connsiteY7" fmla="*/ 867664 h 2112573"/>
              <a:gd name="connsiteX8" fmla="*/ 2690706 w 3495403"/>
              <a:gd name="connsiteY8" fmla="*/ 264072 h 2112573"/>
              <a:gd name="connsiteX9" fmla="*/ 2979894 w 3495403"/>
              <a:gd name="connsiteY9" fmla="*/ 0 h 2112573"/>
              <a:gd name="connsiteX10" fmla="*/ 3495403 w 3495403"/>
              <a:gd name="connsiteY10" fmla="*/ 12575 h 2112573"/>
              <a:gd name="connsiteX11" fmla="*/ 3495403 w 3495403"/>
              <a:gd name="connsiteY11" fmla="*/ 12575 h 2112573"/>
              <a:gd name="connsiteX12" fmla="*/ 3495403 w 3495403"/>
              <a:gd name="connsiteY12" fmla="*/ 12575 h 2112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95403" h="2112573">
                <a:moveTo>
                  <a:pt x="0" y="2112573"/>
                </a:moveTo>
                <a:lnTo>
                  <a:pt x="477789" y="2037124"/>
                </a:lnTo>
                <a:lnTo>
                  <a:pt x="754403" y="1521555"/>
                </a:lnTo>
                <a:lnTo>
                  <a:pt x="1458513" y="1521555"/>
                </a:lnTo>
                <a:lnTo>
                  <a:pt x="1697408" y="917963"/>
                </a:lnTo>
                <a:lnTo>
                  <a:pt x="1207046" y="867664"/>
                </a:lnTo>
                <a:lnTo>
                  <a:pt x="2112330" y="402395"/>
                </a:lnTo>
                <a:lnTo>
                  <a:pt x="2464385" y="867664"/>
                </a:lnTo>
                <a:lnTo>
                  <a:pt x="2690706" y="264072"/>
                </a:lnTo>
                <a:lnTo>
                  <a:pt x="2979894" y="0"/>
                </a:lnTo>
                <a:lnTo>
                  <a:pt x="3495403" y="12575"/>
                </a:lnTo>
                <a:lnTo>
                  <a:pt x="3495403" y="12575"/>
                </a:lnTo>
                <a:lnTo>
                  <a:pt x="3495403" y="12575"/>
                </a:lnTo>
              </a:path>
            </a:pathLst>
          </a:cu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1858" tIns="50929" rIns="101858" bIns="50929" rtlCol="0" anchor="ctr"/>
          <a:lstStyle/>
          <a:p>
            <a:pPr algn="ctr"/>
            <a:endParaRPr lang="en-US"/>
          </a:p>
        </p:txBody>
      </p:sp>
      <p:pic>
        <p:nvPicPr>
          <p:cNvPr id="54" name="Picture 53" descr="Stick Figure Climbing Stairs.jpg"/>
          <p:cNvPicPr>
            <a:picLocks noChangeAspect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38" b="100000" l="0" r="100000">
                        <a14:foregroundMark x1="61465" y1="7591" x2="61465" y2="75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581" y="4595648"/>
            <a:ext cx="663663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Oval 88"/>
          <p:cNvSpPr>
            <a:spLocks/>
          </p:cNvSpPr>
          <p:nvPr/>
        </p:nvSpPr>
        <p:spPr>
          <a:xfrm>
            <a:off x="451340" y="5457457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6401766" y="3016676"/>
            <a:ext cx="1707875" cy="841760"/>
          </a:xfrm>
          <a:prstGeom prst="straightConnector1">
            <a:avLst/>
          </a:prstGeom>
          <a:ln w="63500">
            <a:solidFill>
              <a:srgbClr val="000000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7118219" y="3257484"/>
            <a:ext cx="317500" cy="32004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14739" y="3067146"/>
            <a:ext cx="317500" cy="32004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>
            <a:spLocks/>
          </p:cNvSpPr>
          <p:nvPr/>
        </p:nvSpPr>
        <p:spPr>
          <a:xfrm>
            <a:off x="5523637" y="3057171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/>
          </p:cNvSpPr>
          <p:nvPr/>
        </p:nvSpPr>
        <p:spPr>
          <a:xfrm>
            <a:off x="8156211" y="2121157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580359" y="1497205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1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5853" y="4825314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latin typeface="Helvetica"/>
                <a:cs typeface="Helvetica"/>
              </a:rPr>
              <a:t>2</a:t>
            </a:r>
            <a:endParaRPr lang="en-US" sz="3500" b="1">
              <a:latin typeface="Helvetica"/>
              <a:cs typeface="Helvetic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38306" y="2421554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3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342127"/>
            <a:ext cx="10058400" cy="1336255"/>
          </a:xfrm>
          <a:prstGeom prst="rect">
            <a:avLst/>
          </a:prstGeom>
          <a:noFill/>
        </p:spPr>
        <p:txBody>
          <a:bodyPr wrap="square" lIns="101846" tIns="50923" rIns="101846" bIns="50923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200" b="1">
                <a:latin typeface="Helvetica"/>
                <a:cs typeface="Helvetica"/>
              </a:rPr>
              <a:t>THE FOUR STEPS OF</a:t>
            </a:r>
          </a:p>
          <a:p>
            <a:pPr algn="ctr">
              <a:lnSpc>
                <a:spcPct val="95000"/>
              </a:lnSpc>
            </a:pPr>
            <a:r>
              <a:rPr lang="en-US" sz="4200" b="1">
                <a:latin typeface="Helvetica"/>
                <a:cs typeface="Helvetica"/>
              </a:rPr>
              <a:t>THE IMPROVEMENT KATA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89902" y="7327901"/>
            <a:ext cx="1828800" cy="307756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algn="r"/>
            <a:r>
              <a:rPr lang="en-US" sz="1400" b="1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Poster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0836" y="7397883"/>
            <a:ext cx="2907746" cy="285754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en-US" sz="1200" b="1">
                <a:solidFill>
                  <a:schemeClr val="bg1">
                    <a:lumMod val="65000"/>
                  </a:schemeClr>
                </a:solidFill>
              </a:rPr>
              <a:t>Kata in the Classroom / katatogrow.com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8FF743-54FC-4144-9B30-C47814D70AB8}"/>
              </a:ext>
            </a:extLst>
          </p:cNvPr>
          <p:cNvSpPr txBox="1"/>
          <p:nvPr/>
        </p:nvSpPr>
        <p:spPr>
          <a:xfrm>
            <a:off x="499500" y="5834951"/>
            <a:ext cx="1469393" cy="840173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Determine where you stand now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9396D9-A4D1-7C4D-BB31-52CEA1FF69DF}"/>
              </a:ext>
            </a:extLst>
          </p:cNvPr>
          <p:cNvSpPr txBox="1"/>
          <p:nvPr/>
        </p:nvSpPr>
        <p:spPr>
          <a:xfrm>
            <a:off x="5524216" y="3418941"/>
            <a:ext cx="1571183" cy="830940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Set your next target condition</a:t>
            </a:r>
            <a:endParaRPr lang="en-US">
              <a:latin typeface="Helvetica"/>
              <a:cs typeface="Helvetic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D4EC6D-3669-5040-86F1-71ADD656E36A}"/>
              </a:ext>
            </a:extLst>
          </p:cNvPr>
          <p:cNvSpPr txBox="1"/>
          <p:nvPr/>
        </p:nvSpPr>
        <p:spPr>
          <a:xfrm>
            <a:off x="8085038" y="2525623"/>
            <a:ext cx="1724005" cy="802792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900" b="1">
                <a:latin typeface="Helvetica"/>
                <a:cs typeface="Helvetica"/>
              </a:rPr>
              <a:t>Understand</a:t>
            </a:r>
          </a:p>
          <a:p>
            <a:pPr algn="ctr">
              <a:lnSpc>
                <a:spcPct val="80000"/>
              </a:lnSpc>
            </a:pPr>
            <a:r>
              <a:rPr lang="en-US" sz="1900" b="1">
                <a:latin typeface="Helvetica"/>
                <a:cs typeface="Helvetica"/>
              </a:rPr>
              <a:t>the</a:t>
            </a:r>
          </a:p>
          <a:p>
            <a:pPr algn="ctr">
              <a:lnSpc>
                <a:spcPct val="80000"/>
              </a:lnSpc>
            </a:pPr>
            <a:r>
              <a:rPr lang="en-US" sz="1900" b="1">
                <a:latin typeface="Helvetica"/>
                <a:cs typeface="Helvetica"/>
              </a:rPr>
              <a:t>Challenge</a:t>
            </a:r>
            <a:endParaRPr lang="en-US" sz="1900" spc="-150">
              <a:latin typeface="Helvetica"/>
              <a:cs typeface="Helvetica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094193-17DE-1442-8F59-F29531389E2E}"/>
              </a:ext>
            </a:extLst>
          </p:cNvPr>
          <p:cNvSpPr txBox="1"/>
          <p:nvPr/>
        </p:nvSpPr>
        <p:spPr>
          <a:xfrm>
            <a:off x="4488547" y="5676163"/>
            <a:ext cx="2444912" cy="1086395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Try to achieve your next target condition by doing experiments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9C1257-FBDC-5243-843B-BB8AF736C477}"/>
              </a:ext>
            </a:extLst>
          </p:cNvPr>
          <p:cNvSpPr txBox="1"/>
          <p:nvPr/>
        </p:nvSpPr>
        <p:spPr>
          <a:xfrm>
            <a:off x="4734119" y="5120687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4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34" name="Left Arrow 33">
            <a:extLst>
              <a:ext uri="{FF2B5EF4-FFF2-40B4-BE49-F238E27FC236}">
                <a16:creationId xmlns:a16="http://schemas.microsoft.com/office/drawing/2014/main" id="{D1419D3C-D6F7-5041-B410-4220AE864928}"/>
              </a:ext>
            </a:extLst>
          </p:cNvPr>
          <p:cNvSpPr/>
          <p:nvPr/>
        </p:nvSpPr>
        <p:spPr>
          <a:xfrm rot="530254">
            <a:off x="3157210" y="5932120"/>
            <a:ext cx="686175" cy="264135"/>
          </a:xfrm>
          <a:prstGeom prst="leftArrow">
            <a:avLst>
              <a:gd name="adj1" fmla="val 50000"/>
              <a:gd name="adj2" fmla="val 13654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 Arrow 34">
            <a:extLst>
              <a:ext uri="{FF2B5EF4-FFF2-40B4-BE49-F238E27FC236}">
                <a16:creationId xmlns:a16="http://schemas.microsoft.com/office/drawing/2014/main" id="{337C2A3C-65B6-1845-9A1F-75081062EEE4}"/>
              </a:ext>
            </a:extLst>
          </p:cNvPr>
          <p:cNvSpPr/>
          <p:nvPr/>
        </p:nvSpPr>
        <p:spPr>
          <a:xfrm rot="1333785">
            <a:off x="3710624" y="5476781"/>
            <a:ext cx="686175" cy="264135"/>
          </a:xfrm>
          <a:prstGeom prst="leftArrow">
            <a:avLst>
              <a:gd name="adj1" fmla="val 50000"/>
              <a:gd name="adj2" fmla="val 13654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Arrow 35">
            <a:extLst>
              <a:ext uri="{FF2B5EF4-FFF2-40B4-BE49-F238E27FC236}">
                <a16:creationId xmlns:a16="http://schemas.microsoft.com/office/drawing/2014/main" id="{BB31EC98-490A-E641-9216-3A6B4E6E51CF}"/>
              </a:ext>
            </a:extLst>
          </p:cNvPr>
          <p:cNvSpPr/>
          <p:nvPr/>
        </p:nvSpPr>
        <p:spPr>
          <a:xfrm rot="3316483">
            <a:off x="4140450" y="5046005"/>
            <a:ext cx="686175" cy="264135"/>
          </a:xfrm>
          <a:prstGeom prst="leftArrow">
            <a:avLst>
              <a:gd name="adj1" fmla="val 50000"/>
              <a:gd name="adj2" fmla="val 13654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1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286</Words>
  <Application>Microsoft Macintosh PowerPoint</Application>
  <PresentationFormat>Custom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Mark Brother</cp:lastModifiedBy>
  <cp:revision>91</cp:revision>
  <cp:lastPrinted>2014-05-07T22:06:05Z</cp:lastPrinted>
  <dcterms:created xsi:type="dcterms:W3CDTF">2014-05-03T14:50:02Z</dcterms:created>
  <dcterms:modified xsi:type="dcterms:W3CDTF">2019-01-14T17:01:38Z</dcterms:modified>
</cp:coreProperties>
</file>